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163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6319599" y="2087285"/>
            <a:ext cx="7477601" cy="3332798"/>
          </a:xfrm>
          <a:prstGeom prst="rect">
            <a:avLst/>
          </a:prstGeom>
          <a:noFill/>
          <a:ln/>
        </p:spPr>
        <p:txBody>
          <a:bodyPr wrap="square" rtlCol="0" anchor="t"/>
          <a:lstStyle/>
          <a:p>
            <a:pPr marL="0" indent="0">
              <a:lnSpc>
                <a:spcPts val="6561"/>
              </a:lnSpc>
              <a:buNone/>
            </a:pPr>
            <a:r>
              <a:rPr lang="en-US" sz="5249" b="1" dirty="0">
                <a:solidFill>
                  <a:srgbClr val="60A9FF"/>
                </a:solidFill>
                <a:latin typeface="Barlow" pitchFamily="34" charset="0"/>
                <a:ea typeface="Barlow" pitchFamily="34" charset="-122"/>
                <a:cs typeface="Barlow" pitchFamily="34" charset="-120"/>
              </a:rPr>
              <a:t>A Review of Non-fungible Tokens Applications in the Real-world and Metaverse</a:t>
            </a:r>
            <a:endParaRPr lang="en-US" sz="5249" dirty="0"/>
          </a:p>
        </p:txBody>
      </p:sp>
      <p:sp>
        <p:nvSpPr>
          <p:cNvPr id="6" name="Text 4"/>
          <p:cNvSpPr/>
          <p:nvPr/>
        </p:nvSpPr>
        <p:spPr>
          <a:xfrm>
            <a:off x="6455331" y="5764887"/>
            <a:ext cx="83820" cy="365760"/>
          </a:xfrm>
          <a:prstGeom prst="rect">
            <a:avLst/>
          </a:prstGeom>
          <a:noFill/>
          <a:ln/>
        </p:spPr>
        <p:txBody>
          <a:bodyPr wrap="none" rtlCol="0" anchor="t"/>
          <a:lstStyle/>
          <a:p>
            <a:pPr marL="0" indent="0" algn="ctr">
              <a:lnSpc>
                <a:spcPts val="2880"/>
              </a:lnSpc>
              <a:buNone/>
            </a:pPr>
            <a:endParaRPr lang="en-US" sz="1152" dirty="0"/>
          </a:p>
        </p:txBody>
      </p:sp>
      <p:sp>
        <p:nvSpPr>
          <p:cNvPr id="7" name="Text 5"/>
          <p:cNvSpPr/>
          <p:nvPr/>
        </p:nvSpPr>
        <p:spPr>
          <a:xfrm>
            <a:off x="6319599" y="5575627"/>
            <a:ext cx="2727960" cy="388858"/>
          </a:xfrm>
          <a:prstGeom prst="rect">
            <a:avLst/>
          </a:prstGeom>
          <a:noFill/>
          <a:ln/>
        </p:spPr>
        <p:txBody>
          <a:bodyPr wrap="none" rtlCol="0" anchor="t"/>
          <a:lstStyle/>
          <a:p>
            <a:pPr marL="0" indent="0" algn="l">
              <a:lnSpc>
                <a:spcPts val="3062"/>
              </a:lnSpc>
              <a:buNone/>
            </a:pPr>
            <a:r>
              <a:rPr lang="en-US" sz="2187" b="1" dirty="0">
                <a:solidFill>
                  <a:srgbClr val="EEEFF5"/>
                </a:solidFill>
                <a:latin typeface="Montserrat" pitchFamily="34" charset="0"/>
                <a:ea typeface="Montserrat" pitchFamily="34" charset="-122"/>
                <a:cs typeface="Montserrat" pitchFamily="34" charset="-120"/>
              </a:rPr>
              <a:t>by Lavanya  Moolya</a:t>
            </a:r>
            <a:endParaRPr lang="en-US" sz="2187" dirty="0"/>
          </a:p>
        </p:txBody>
      </p:sp>
      <p:pic>
        <p:nvPicPr>
          <p:cNvPr id="8"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833199" y="2357080"/>
            <a:ext cx="458724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Literature Review:</a:t>
            </a:r>
            <a:endParaRPr lang="en-US" sz="4374" dirty="0"/>
          </a:p>
        </p:txBody>
      </p:sp>
      <p:sp>
        <p:nvSpPr>
          <p:cNvPr id="5" name="Text 3"/>
          <p:cNvSpPr/>
          <p:nvPr/>
        </p:nvSpPr>
        <p:spPr>
          <a:xfrm>
            <a:off x="833199" y="3384709"/>
            <a:ext cx="7477601" cy="2487811"/>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 literature surrounding Non-fungible Tokens (NFTs) explores their applications in diverse real-world and metaverse contexts. Studies highlight their potential in art authentication, digital asset ownership, decentralized finance, and virtual property rights. Researchers emphasize the transformative impact of NFTs on industries and the challenges they pose in terms of scalability, sustainability, and regulatory frameworks.</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1760220" y="1468636"/>
            <a:ext cx="4443889"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Introduction</a:t>
            </a:r>
            <a:endParaRPr lang="en-US" sz="4374" dirty="0"/>
          </a:p>
        </p:txBody>
      </p:sp>
      <p:sp>
        <p:nvSpPr>
          <p:cNvPr id="5" name="Text 3"/>
          <p:cNvSpPr/>
          <p:nvPr/>
        </p:nvSpPr>
        <p:spPr>
          <a:xfrm>
            <a:off x="2115622" y="2496264"/>
            <a:ext cx="10754558"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Non-Fungible Tokens (NFTs) were introduced in 2017 and the concept of the Metaverse in 1990s.The integration of NFTs into the Metaverse gained traction in recent years. NFTs represent ownership of virtual assets in Metaverse platforms, like virtual land, artwork, and goods.</a:t>
            </a:r>
            <a:endParaRPr lang="en-US" sz="1750" dirty="0"/>
          </a:p>
        </p:txBody>
      </p:sp>
      <p:sp>
        <p:nvSpPr>
          <p:cNvPr id="6" name="Text 4"/>
          <p:cNvSpPr/>
          <p:nvPr/>
        </p:nvSpPr>
        <p:spPr>
          <a:xfrm>
            <a:off x="2115622" y="3651290"/>
            <a:ext cx="10754558"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NFTs represent digital assets that cannot be replicated or substituted, making them ideal for ownership verification, provenance tracking, and digital asset management.</a:t>
            </a:r>
            <a:endParaRPr lang="en-US" sz="1750" dirty="0"/>
          </a:p>
        </p:txBody>
      </p:sp>
      <p:sp>
        <p:nvSpPr>
          <p:cNvPr id="7" name="Text 5"/>
          <p:cNvSpPr/>
          <p:nvPr/>
        </p:nvSpPr>
        <p:spPr>
          <a:xfrm>
            <a:off x="2115622" y="4450913"/>
            <a:ext cx="10754558"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They enable creators to tokenize their creations, allowing for secure and transparent ownership transfer, and potentially revolutionizing the way we buy, sell, and trade digital assets.</a:t>
            </a:r>
            <a:endParaRPr lang="en-US" sz="1750" dirty="0"/>
          </a:p>
        </p:txBody>
      </p:sp>
      <p:sp>
        <p:nvSpPr>
          <p:cNvPr id="8" name="Text 6"/>
          <p:cNvSpPr/>
          <p:nvPr/>
        </p:nvSpPr>
        <p:spPr>
          <a:xfrm>
            <a:off x="2115622" y="5250537"/>
            <a:ext cx="10754558"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Additionally, NFTs have made a significant impact in the metaverse, a virtual space where individuals can interact, create, and transact.</a:t>
            </a:r>
            <a:endParaRPr lang="en-US" sz="1750" dirty="0"/>
          </a:p>
        </p:txBody>
      </p:sp>
      <p:sp>
        <p:nvSpPr>
          <p:cNvPr id="9" name="Text 7"/>
          <p:cNvSpPr/>
          <p:nvPr/>
        </p:nvSpPr>
        <p:spPr>
          <a:xfrm>
            <a:off x="2115622" y="6050161"/>
            <a:ext cx="10754558"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In the metaverse, NFTs serve as unique digital goods that can be used, traded, and showcased within virtual worlds and online communities.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833199" y="1248966"/>
            <a:ext cx="542544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NFTs in the Metaverse</a:t>
            </a:r>
            <a:endParaRPr lang="en-US" sz="4374" dirty="0"/>
          </a:p>
        </p:txBody>
      </p:sp>
      <p:sp>
        <p:nvSpPr>
          <p:cNvPr id="5" name="Shape 3"/>
          <p:cNvSpPr/>
          <p:nvPr/>
        </p:nvSpPr>
        <p:spPr>
          <a:xfrm>
            <a:off x="833199" y="2450187"/>
            <a:ext cx="499943" cy="499943"/>
          </a:xfrm>
          <a:prstGeom prst="roundRect">
            <a:avLst>
              <a:gd name="adj" fmla="val 26667"/>
            </a:avLst>
          </a:prstGeom>
          <a:solidFill>
            <a:srgbClr val="282C32"/>
          </a:solidFill>
          <a:ln/>
        </p:spPr>
        <p:txBody>
          <a:bodyPr/>
          <a:lstStyle/>
          <a:p>
            <a:endParaRPr lang="en-IN"/>
          </a:p>
        </p:txBody>
      </p:sp>
      <p:sp>
        <p:nvSpPr>
          <p:cNvPr id="6" name="Text 4"/>
          <p:cNvSpPr/>
          <p:nvPr/>
        </p:nvSpPr>
        <p:spPr>
          <a:xfrm>
            <a:off x="1025962" y="2491859"/>
            <a:ext cx="11430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1</a:t>
            </a:r>
            <a:endParaRPr lang="en-US" sz="2624" dirty="0"/>
          </a:p>
        </p:txBody>
      </p:sp>
      <p:sp>
        <p:nvSpPr>
          <p:cNvPr id="7" name="Text 5"/>
          <p:cNvSpPr/>
          <p:nvPr/>
        </p:nvSpPr>
        <p:spPr>
          <a:xfrm>
            <a:off x="1555313" y="2526506"/>
            <a:ext cx="2221944"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The Metaverse</a:t>
            </a:r>
            <a:endParaRPr lang="en-US" sz="2187" dirty="0"/>
          </a:p>
        </p:txBody>
      </p:sp>
      <p:sp>
        <p:nvSpPr>
          <p:cNvPr id="8" name="Text 6"/>
          <p:cNvSpPr/>
          <p:nvPr/>
        </p:nvSpPr>
        <p:spPr>
          <a:xfrm>
            <a:off x="1555313" y="3095863"/>
            <a:ext cx="6755487"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 concept of the Metaverse involves a virtual internet-based world that allows users to interact and experience natural senses in a virtual environment.</a:t>
            </a:r>
            <a:endParaRPr lang="en-US" sz="1750" dirty="0"/>
          </a:p>
        </p:txBody>
      </p:sp>
      <p:sp>
        <p:nvSpPr>
          <p:cNvPr id="9" name="Shape 7"/>
          <p:cNvSpPr/>
          <p:nvPr/>
        </p:nvSpPr>
        <p:spPr>
          <a:xfrm>
            <a:off x="833199" y="4557832"/>
            <a:ext cx="499943" cy="499943"/>
          </a:xfrm>
          <a:prstGeom prst="roundRect">
            <a:avLst>
              <a:gd name="adj" fmla="val 26667"/>
            </a:avLst>
          </a:prstGeom>
          <a:solidFill>
            <a:srgbClr val="282C32"/>
          </a:solidFill>
          <a:ln/>
        </p:spPr>
        <p:txBody>
          <a:bodyPr/>
          <a:lstStyle/>
          <a:p>
            <a:endParaRPr lang="en-IN"/>
          </a:p>
        </p:txBody>
      </p:sp>
      <p:sp>
        <p:nvSpPr>
          <p:cNvPr id="10" name="Text 8"/>
          <p:cNvSpPr/>
          <p:nvPr/>
        </p:nvSpPr>
        <p:spPr>
          <a:xfrm>
            <a:off x="991672" y="4599503"/>
            <a:ext cx="18288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2</a:t>
            </a:r>
            <a:endParaRPr lang="en-US" sz="2624" dirty="0"/>
          </a:p>
        </p:txBody>
      </p:sp>
      <p:sp>
        <p:nvSpPr>
          <p:cNvPr id="11" name="Text 9"/>
          <p:cNvSpPr/>
          <p:nvPr/>
        </p:nvSpPr>
        <p:spPr>
          <a:xfrm>
            <a:off x="1555313" y="4634151"/>
            <a:ext cx="522732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Advantages of using NFTs in the Metaverse</a:t>
            </a:r>
            <a:endParaRPr lang="en-US" sz="2187" dirty="0"/>
          </a:p>
        </p:txBody>
      </p:sp>
      <p:sp>
        <p:nvSpPr>
          <p:cNvPr id="12" name="Text 10"/>
          <p:cNvSpPr/>
          <p:nvPr/>
        </p:nvSpPr>
        <p:spPr>
          <a:xfrm>
            <a:off x="1555313" y="5203508"/>
            <a:ext cx="6755487" cy="1777008"/>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NFTs enable ownership and verifiability in the metaverse by providing unique and verifiable proof of ownership for digital assets, introducing limited edition or unique NFTs, and utilizing blockchain technology for transparent and immutable ownership records</a:t>
            </a:r>
            <a:endParaRPr lang="en-US" sz="1750" dirty="0"/>
          </a:p>
        </p:txBody>
      </p:sp>
      <p:pic>
        <p:nvPicPr>
          <p:cNvPr id="13"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534841"/>
            <a:ext cx="511302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Current Applications</a:t>
            </a:r>
            <a:endParaRPr lang="en-US" sz="4374" dirty="0"/>
          </a:p>
        </p:txBody>
      </p:sp>
      <p:sp>
        <p:nvSpPr>
          <p:cNvPr id="6" name="Text 3"/>
          <p:cNvSpPr/>
          <p:nvPr/>
        </p:nvSpPr>
        <p:spPr>
          <a:xfrm>
            <a:off x="6675001" y="3562469"/>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Virtual Education and Training</a:t>
            </a:r>
            <a:endParaRPr lang="en-US" sz="1750" dirty="0"/>
          </a:p>
        </p:txBody>
      </p:sp>
      <p:sp>
        <p:nvSpPr>
          <p:cNvPr id="7" name="Text 4"/>
          <p:cNvSpPr/>
          <p:nvPr/>
        </p:nvSpPr>
        <p:spPr>
          <a:xfrm>
            <a:off x="6675001" y="4006691"/>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Virtual Sports and Gaming</a:t>
            </a:r>
            <a:endParaRPr lang="en-US" sz="1750" dirty="0"/>
          </a:p>
        </p:txBody>
      </p:sp>
      <p:sp>
        <p:nvSpPr>
          <p:cNvPr id="8" name="Text 5"/>
          <p:cNvSpPr/>
          <p:nvPr/>
        </p:nvSpPr>
        <p:spPr>
          <a:xfrm>
            <a:off x="6675001" y="4450913"/>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Virtual Advertising and Sponsorships</a:t>
            </a:r>
            <a:endParaRPr lang="en-US" sz="1750" dirty="0"/>
          </a:p>
        </p:txBody>
      </p:sp>
      <p:sp>
        <p:nvSpPr>
          <p:cNvPr id="9" name="Text 6"/>
          <p:cNvSpPr/>
          <p:nvPr/>
        </p:nvSpPr>
        <p:spPr>
          <a:xfrm>
            <a:off x="6675001" y="4895136"/>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Virtual Identity and Avatars</a:t>
            </a:r>
            <a:endParaRPr lang="en-US" sz="1750" dirty="0"/>
          </a:p>
        </p:txBody>
      </p:sp>
      <p:sp>
        <p:nvSpPr>
          <p:cNvPr id="10" name="Text 7"/>
          <p:cNvSpPr/>
          <p:nvPr/>
        </p:nvSpPr>
        <p:spPr>
          <a:xfrm>
            <a:off x="6675001" y="5339358"/>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Gaming and Virtual Assets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txBody>
          <a:bodyPr/>
          <a:lstStyle/>
          <a:p>
            <a:endParaRPr lang="en-IN"/>
          </a:p>
        </p:txBody>
      </p:sp>
      <p:sp>
        <p:nvSpPr>
          <p:cNvPr id="3" name="Shape 1"/>
          <p:cNvSpPr/>
          <p:nvPr/>
        </p:nvSpPr>
        <p:spPr>
          <a:xfrm>
            <a:off x="0" y="0"/>
            <a:ext cx="14630400" cy="8230553"/>
          </a:xfrm>
          <a:prstGeom prst="rect">
            <a:avLst/>
          </a:prstGeom>
          <a:solidFill>
            <a:srgbClr val="282C32"/>
          </a:solidFill>
          <a:ln/>
        </p:spPr>
        <p:txBody>
          <a:bodyPr/>
          <a:lstStyle/>
          <a:p>
            <a:endParaRPr lang="en-IN"/>
          </a:p>
        </p:txBody>
      </p:sp>
      <p:sp>
        <p:nvSpPr>
          <p:cNvPr id="4" name="Text 2"/>
          <p:cNvSpPr/>
          <p:nvPr/>
        </p:nvSpPr>
        <p:spPr>
          <a:xfrm>
            <a:off x="2413754" y="539115"/>
            <a:ext cx="6370320" cy="612696"/>
          </a:xfrm>
          <a:prstGeom prst="rect">
            <a:avLst/>
          </a:prstGeom>
          <a:noFill/>
          <a:ln/>
        </p:spPr>
        <p:txBody>
          <a:bodyPr wrap="none" rtlCol="0" anchor="t"/>
          <a:lstStyle/>
          <a:p>
            <a:pPr marL="0" indent="0">
              <a:lnSpc>
                <a:spcPts val="4824"/>
              </a:lnSpc>
              <a:buNone/>
            </a:pPr>
            <a:r>
              <a:rPr lang="en-US" sz="3859" b="1" dirty="0">
                <a:solidFill>
                  <a:srgbClr val="60A9FF"/>
                </a:solidFill>
                <a:latin typeface="Barlow" pitchFamily="34" charset="0"/>
                <a:ea typeface="Barlow" pitchFamily="34" charset="-122"/>
                <a:cs typeface="Barlow" pitchFamily="34" charset="-120"/>
              </a:rPr>
              <a:t>Challenges and Opportunities</a:t>
            </a:r>
            <a:endParaRPr lang="en-US" sz="3859" dirty="0"/>
          </a:p>
        </p:txBody>
      </p:sp>
      <p:pic>
        <p:nvPicPr>
          <p:cNvPr id="5" name="Image 0" descr="preencoded.png"/>
          <p:cNvPicPr>
            <a:picLocks noChangeAspect="1"/>
          </p:cNvPicPr>
          <p:nvPr/>
        </p:nvPicPr>
        <p:blipFill>
          <a:blip r:embed="rId3"/>
          <a:stretch>
            <a:fillRect/>
          </a:stretch>
        </p:blipFill>
        <p:spPr>
          <a:xfrm>
            <a:off x="2413754" y="1666399"/>
            <a:ext cx="3020735" cy="3020735"/>
          </a:xfrm>
          <a:prstGeom prst="rect">
            <a:avLst/>
          </a:prstGeom>
        </p:spPr>
      </p:pic>
      <p:sp>
        <p:nvSpPr>
          <p:cNvPr id="6" name="Text 3"/>
          <p:cNvSpPr/>
          <p:nvPr/>
        </p:nvSpPr>
        <p:spPr>
          <a:xfrm>
            <a:off x="2413754" y="4907637"/>
            <a:ext cx="2352675" cy="367546"/>
          </a:xfrm>
          <a:prstGeom prst="rect">
            <a:avLst/>
          </a:prstGeom>
          <a:noFill/>
          <a:ln/>
        </p:spPr>
        <p:txBody>
          <a:bodyPr wrap="none" rtlCol="0" anchor="t"/>
          <a:lstStyle/>
          <a:p>
            <a:pPr marL="0" indent="0">
              <a:lnSpc>
                <a:spcPts val="2895"/>
              </a:lnSpc>
              <a:buNone/>
            </a:pPr>
            <a:r>
              <a:rPr lang="en-US" sz="2316" b="1" dirty="0">
                <a:solidFill>
                  <a:srgbClr val="60A9FF"/>
                </a:solidFill>
                <a:latin typeface="Barlow" pitchFamily="34" charset="0"/>
                <a:ea typeface="Barlow" pitchFamily="34" charset="-122"/>
                <a:cs typeface="Barlow" pitchFamily="34" charset="-120"/>
              </a:rPr>
              <a:t>Challenges</a:t>
            </a:r>
            <a:endParaRPr lang="en-US" sz="2316" dirty="0"/>
          </a:p>
        </p:txBody>
      </p:sp>
      <p:sp>
        <p:nvSpPr>
          <p:cNvPr id="7" name="Text 4"/>
          <p:cNvSpPr/>
          <p:nvPr/>
        </p:nvSpPr>
        <p:spPr>
          <a:xfrm>
            <a:off x="2727365" y="5495687"/>
            <a:ext cx="4348758" cy="627459"/>
          </a:xfrm>
          <a:prstGeom prst="rect">
            <a:avLst/>
          </a:prstGeom>
          <a:noFill/>
          <a:ln/>
        </p:spPr>
        <p:txBody>
          <a:bodyPr wrap="square" rtlCol="0" anchor="t"/>
          <a:lstStyle/>
          <a:p>
            <a:pPr marL="342900" indent="-342900" algn="l">
              <a:lnSpc>
                <a:spcPts val="2470"/>
              </a:lnSpc>
              <a:buSzPct val="100000"/>
              <a:buChar char="•"/>
            </a:pPr>
            <a:r>
              <a:rPr lang="en-US" sz="1544" dirty="0">
                <a:solidFill>
                  <a:srgbClr val="EEEFF5"/>
                </a:solidFill>
                <a:latin typeface="Montserrat" pitchFamily="34" charset="0"/>
                <a:ea typeface="Montserrat" pitchFamily="34" charset="-122"/>
                <a:cs typeface="Montserrat" pitchFamily="34" charset="-120"/>
              </a:rPr>
              <a:t>Limited availability of relevant research papers</a:t>
            </a:r>
            <a:endParaRPr lang="en-US" sz="1544" dirty="0"/>
          </a:p>
        </p:txBody>
      </p:sp>
      <p:sp>
        <p:nvSpPr>
          <p:cNvPr id="8" name="Text 5"/>
          <p:cNvSpPr/>
          <p:nvPr/>
        </p:nvSpPr>
        <p:spPr>
          <a:xfrm>
            <a:off x="2727365" y="6201489"/>
            <a:ext cx="4348758" cy="313730"/>
          </a:xfrm>
          <a:prstGeom prst="rect">
            <a:avLst/>
          </a:prstGeom>
          <a:noFill/>
          <a:ln/>
        </p:spPr>
        <p:txBody>
          <a:bodyPr wrap="none" rtlCol="0" anchor="t"/>
          <a:lstStyle/>
          <a:p>
            <a:pPr marL="342900" indent="-342900" algn="l">
              <a:lnSpc>
                <a:spcPts val="2470"/>
              </a:lnSpc>
              <a:buSzPct val="100000"/>
              <a:buChar char="•"/>
            </a:pPr>
            <a:r>
              <a:rPr lang="en-US" sz="1544" dirty="0">
                <a:solidFill>
                  <a:srgbClr val="EEEFF5"/>
                </a:solidFill>
                <a:latin typeface="Montserrat" pitchFamily="34" charset="0"/>
                <a:ea typeface="Montserrat" pitchFamily="34" charset="-122"/>
                <a:cs typeface="Montserrat" pitchFamily="34" charset="-120"/>
              </a:rPr>
              <a:t>Diverse opinions and conflicting findings</a:t>
            </a:r>
            <a:endParaRPr lang="en-US" sz="1544" dirty="0"/>
          </a:p>
        </p:txBody>
      </p:sp>
      <p:sp>
        <p:nvSpPr>
          <p:cNvPr id="9" name="Text 6"/>
          <p:cNvSpPr/>
          <p:nvPr/>
        </p:nvSpPr>
        <p:spPr>
          <a:xfrm>
            <a:off x="2727365" y="6593562"/>
            <a:ext cx="4348758" cy="313730"/>
          </a:xfrm>
          <a:prstGeom prst="rect">
            <a:avLst/>
          </a:prstGeom>
          <a:noFill/>
          <a:ln/>
        </p:spPr>
        <p:txBody>
          <a:bodyPr wrap="none" rtlCol="0" anchor="t"/>
          <a:lstStyle/>
          <a:p>
            <a:pPr marL="342900" indent="-342900" algn="l">
              <a:lnSpc>
                <a:spcPts val="2470"/>
              </a:lnSpc>
              <a:buSzPct val="100000"/>
              <a:buChar char="•"/>
            </a:pPr>
            <a:r>
              <a:rPr lang="en-US" sz="1544" dirty="0">
                <a:solidFill>
                  <a:srgbClr val="EEEFF5"/>
                </a:solidFill>
                <a:latin typeface="Montserrat" pitchFamily="34" charset="0"/>
                <a:ea typeface="Montserrat" pitchFamily="34" charset="-122"/>
                <a:cs typeface="Montserrat" pitchFamily="34" charset="-120"/>
              </a:rPr>
              <a:t>Difficulty in finding reliable sources</a:t>
            </a:r>
            <a:endParaRPr lang="en-US" sz="1544" dirty="0"/>
          </a:p>
        </p:txBody>
      </p:sp>
      <p:sp>
        <p:nvSpPr>
          <p:cNvPr id="10" name="Text 7"/>
          <p:cNvSpPr/>
          <p:nvPr/>
        </p:nvSpPr>
        <p:spPr>
          <a:xfrm>
            <a:off x="2727365" y="6985635"/>
            <a:ext cx="4348758" cy="627459"/>
          </a:xfrm>
          <a:prstGeom prst="rect">
            <a:avLst/>
          </a:prstGeom>
          <a:noFill/>
          <a:ln/>
        </p:spPr>
        <p:txBody>
          <a:bodyPr wrap="square" rtlCol="0" anchor="t"/>
          <a:lstStyle/>
          <a:p>
            <a:pPr marL="342900" indent="-342900" algn="l">
              <a:lnSpc>
                <a:spcPts val="2470"/>
              </a:lnSpc>
              <a:buSzPct val="100000"/>
              <a:buChar char="•"/>
            </a:pPr>
            <a:r>
              <a:rPr lang="en-US" sz="1544" dirty="0">
                <a:solidFill>
                  <a:srgbClr val="EEEFF5"/>
                </a:solidFill>
                <a:latin typeface="Montserrat" pitchFamily="34" charset="0"/>
                <a:ea typeface="Montserrat" pitchFamily="34" charset="-122"/>
                <a:cs typeface="Montserrat" pitchFamily="34" charset="-120"/>
              </a:rPr>
              <a:t>Keeping up with the constantly evolving research landscape</a:t>
            </a:r>
            <a:endParaRPr lang="en-US" sz="1544" dirty="0"/>
          </a:p>
        </p:txBody>
      </p:sp>
      <p:pic>
        <p:nvPicPr>
          <p:cNvPr id="11" name="Image 1" descr="preencoded.png"/>
          <p:cNvPicPr>
            <a:picLocks noChangeAspect="1"/>
          </p:cNvPicPr>
          <p:nvPr/>
        </p:nvPicPr>
        <p:blipFill>
          <a:blip r:embed="rId4"/>
          <a:stretch>
            <a:fillRect/>
          </a:stretch>
        </p:blipFill>
        <p:spPr>
          <a:xfrm>
            <a:off x="7561898" y="1666399"/>
            <a:ext cx="4662368" cy="2657475"/>
          </a:xfrm>
          <a:prstGeom prst="rect">
            <a:avLst/>
          </a:prstGeom>
        </p:spPr>
      </p:pic>
      <p:sp>
        <p:nvSpPr>
          <p:cNvPr id="12" name="Text 8"/>
          <p:cNvSpPr/>
          <p:nvPr/>
        </p:nvSpPr>
        <p:spPr>
          <a:xfrm>
            <a:off x="7561898" y="4544378"/>
            <a:ext cx="2352675" cy="367546"/>
          </a:xfrm>
          <a:prstGeom prst="rect">
            <a:avLst/>
          </a:prstGeom>
          <a:noFill/>
          <a:ln/>
        </p:spPr>
        <p:txBody>
          <a:bodyPr wrap="none" rtlCol="0" anchor="t"/>
          <a:lstStyle/>
          <a:p>
            <a:pPr marL="0" indent="0">
              <a:lnSpc>
                <a:spcPts val="2895"/>
              </a:lnSpc>
              <a:buNone/>
            </a:pPr>
            <a:r>
              <a:rPr lang="en-US" sz="2316" b="1" dirty="0">
                <a:solidFill>
                  <a:srgbClr val="60A9FF"/>
                </a:solidFill>
                <a:latin typeface="Barlow" pitchFamily="34" charset="0"/>
                <a:ea typeface="Barlow" pitchFamily="34" charset="-122"/>
                <a:cs typeface="Barlow" pitchFamily="34" charset="-120"/>
              </a:rPr>
              <a:t>Opportunities</a:t>
            </a:r>
            <a:endParaRPr lang="en-US" sz="2316" dirty="0"/>
          </a:p>
        </p:txBody>
      </p:sp>
      <p:sp>
        <p:nvSpPr>
          <p:cNvPr id="13" name="Text 9"/>
          <p:cNvSpPr/>
          <p:nvPr/>
        </p:nvSpPr>
        <p:spPr>
          <a:xfrm>
            <a:off x="7875508" y="5132427"/>
            <a:ext cx="4348758" cy="313730"/>
          </a:xfrm>
          <a:prstGeom prst="rect">
            <a:avLst/>
          </a:prstGeom>
          <a:noFill/>
          <a:ln/>
        </p:spPr>
        <p:txBody>
          <a:bodyPr wrap="none" rtlCol="0" anchor="t"/>
          <a:lstStyle/>
          <a:p>
            <a:pPr marL="342900" indent="-342900" algn="l">
              <a:lnSpc>
                <a:spcPts val="2470"/>
              </a:lnSpc>
              <a:buSzPct val="100000"/>
              <a:buChar char="•"/>
            </a:pPr>
            <a:r>
              <a:rPr lang="en-US" sz="1544" dirty="0">
                <a:solidFill>
                  <a:srgbClr val="EEEFF5"/>
                </a:solidFill>
                <a:latin typeface="Montserrat" pitchFamily="34" charset="0"/>
                <a:ea typeface="Montserrat" pitchFamily="34" charset="-122"/>
                <a:cs typeface="Montserrat" pitchFamily="34" charset="-120"/>
              </a:rPr>
              <a:t>Virtual Identity and Personalization</a:t>
            </a:r>
            <a:endParaRPr lang="en-US" sz="1544" dirty="0"/>
          </a:p>
        </p:txBody>
      </p:sp>
      <p:sp>
        <p:nvSpPr>
          <p:cNvPr id="14" name="Text 10"/>
          <p:cNvSpPr/>
          <p:nvPr/>
        </p:nvSpPr>
        <p:spPr>
          <a:xfrm>
            <a:off x="7875508" y="5524500"/>
            <a:ext cx="4348758" cy="313730"/>
          </a:xfrm>
          <a:prstGeom prst="rect">
            <a:avLst/>
          </a:prstGeom>
          <a:noFill/>
          <a:ln/>
        </p:spPr>
        <p:txBody>
          <a:bodyPr wrap="none" rtlCol="0" anchor="t"/>
          <a:lstStyle/>
          <a:p>
            <a:pPr marL="342900" indent="-342900" algn="l">
              <a:lnSpc>
                <a:spcPts val="2470"/>
              </a:lnSpc>
              <a:buSzPct val="100000"/>
              <a:buChar char="•"/>
            </a:pPr>
            <a:r>
              <a:rPr lang="en-US" sz="1544" dirty="0">
                <a:solidFill>
                  <a:srgbClr val="EEEFF5"/>
                </a:solidFill>
                <a:latin typeface="Montserrat" pitchFamily="34" charset="0"/>
                <a:ea typeface="Montserrat" pitchFamily="34" charset="-122"/>
                <a:cs typeface="Montserrat" pitchFamily="34" charset="-120"/>
              </a:rPr>
              <a:t>Digital Ownership and Authenticity</a:t>
            </a:r>
            <a:endParaRPr lang="en-US" sz="1544" dirty="0"/>
          </a:p>
        </p:txBody>
      </p:sp>
      <p:sp>
        <p:nvSpPr>
          <p:cNvPr id="15" name="Text 11"/>
          <p:cNvSpPr/>
          <p:nvPr/>
        </p:nvSpPr>
        <p:spPr>
          <a:xfrm>
            <a:off x="7875508" y="5916573"/>
            <a:ext cx="4348758" cy="313730"/>
          </a:xfrm>
          <a:prstGeom prst="rect">
            <a:avLst/>
          </a:prstGeom>
          <a:noFill/>
          <a:ln/>
        </p:spPr>
        <p:txBody>
          <a:bodyPr wrap="none" rtlCol="0" anchor="t"/>
          <a:lstStyle/>
          <a:p>
            <a:pPr marL="342900" indent="-342900" algn="l">
              <a:lnSpc>
                <a:spcPts val="2470"/>
              </a:lnSpc>
              <a:buSzPct val="100000"/>
              <a:buChar char="•"/>
            </a:pPr>
            <a:r>
              <a:rPr lang="en-US" sz="1544" dirty="0">
                <a:solidFill>
                  <a:srgbClr val="EEEFF5"/>
                </a:solidFill>
                <a:latin typeface="Montserrat" pitchFamily="34" charset="0"/>
                <a:ea typeface="Montserrat" pitchFamily="34" charset="-122"/>
                <a:cs typeface="Montserrat" pitchFamily="34" charset="-120"/>
              </a:rPr>
              <a:t>Virtual Economy and Virtual Goods</a:t>
            </a:r>
            <a:endParaRPr lang="en-US" sz="1544" dirty="0"/>
          </a:p>
        </p:txBody>
      </p:sp>
      <p:sp>
        <p:nvSpPr>
          <p:cNvPr id="16" name="Text 12"/>
          <p:cNvSpPr/>
          <p:nvPr/>
        </p:nvSpPr>
        <p:spPr>
          <a:xfrm>
            <a:off x="7875508" y="6308646"/>
            <a:ext cx="4348758" cy="313730"/>
          </a:xfrm>
          <a:prstGeom prst="rect">
            <a:avLst/>
          </a:prstGeom>
          <a:noFill/>
          <a:ln/>
        </p:spPr>
        <p:txBody>
          <a:bodyPr wrap="none" rtlCol="0" anchor="t"/>
          <a:lstStyle/>
          <a:p>
            <a:pPr marL="342900" indent="-342900" algn="l">
              <a:lnSpc>
                <a:spcPts val="2470"/>
              </a:lnSpc>
              <a:buSzPct val="100000"/>
              <a:buChar char="•"/>
            </a:pPr>
            <a:r>
              <a:rPr lang="en-US" sz="1544" dirty="0">
                <a:solidFill>
                  <a:srgbClr val="EEEFF5"/>
                </a:solidFill>
                <a:latin typeface="Montserrat" pitchFamily="34" charset="0"/>
                <a:ea typeface="Montserrat" pitchFamily="34" charset="-122"/>
                <a:cs typeface="Montserrat" pitchFamily="34" charset="-120"/>
              </a:rPr>
              <a:t>New Revenue Streams</a:t>
            </a:r>
            <a:endParaRPr lang="en-US" sz="15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1929765" y="593288"/>
            <a:ext cx="4308277" cy="673060"/>
          </a:xfrm>
          <a:prstGeom prst="rect">
            <a:avLst/>
          </a:prstGeom>
          <a:noFill/>
          <a:ln/>
        </p:spPr>
        <p:txBody>
          <a:bodyPr wrap="none" rtlCol="0" anchor="t"/>
          <a:lstStyle/>
          <a:p>
            <a:pPr marL="0" indent="0">
              <a:lnSpc>
                <a:spcPts val="5301"/>
              </a:lnSpc>
              <a:buNone/>
            </a:pPr>
            <a:r>
              <a:rPr lang="en-US" sz="4241" b="1" dirty="0">
                <a:solidFill>
                  <a:srgbClr val="60A9FF"/>
                </a:solidFill>
                <a:latin typeface="Barlow" pitchFamily="34" charset="0"/>
                <a:ea typeface="Barlow" pitchFamily="34" charset="-122"/>
                <a:cs typeface="Barlow" pitchFamily="34" charset="-120"/>
              </a:rPr>
              <a:t>Future Scope</a:t>
            </a:r>
            <a:endParaRPr lang="en-US" sz="4241" dirty="0"/>
          </a:p>
        </p:txBody>
      </p:sp>
      <p:pic>
        <p:nvPicPr>
          <p:cNvPr id="5" name="Image 0" descr="preencoded.png"/>
          <p:cNvPicPr>
            <a:picLocks noChangeAspect="1"/>
          </p:cNvPicPr>
          <p:nvPr/>
        </p:nvPicPr>
        <p:blipFill>
          <a:blip r:embed="rId3"/>
          <a:stretch>
            <a:fillRect/>
          </a:stretch>
        </p:blipFill>
        <p:spPr>
          <a:xfrm>
            <a:off x="2604730" y="1697117"/>
            <a:ext cx="2024896" cy="2024896"/>
          </a:xfrm>
          <a:prstGeom prst="rect">
            <a:avLst/>
          </a:prstGeom>
        </p:spPr>
      </p:pic>
      <p:sp>
        <p:nvSpPr>
          <p:cNvPr id="6" name="Text 3"/>
          <p:cNvSpPr/>
          <p:nvPr/>
        </p:nvSpPr>
        <p:spPr>
          <a:xfrm>
            <a:off x="1929765" y="3991213"/>
            <a:ext cx="3374946" cy="673179"/>
          </a:xfrm>
          <a:prstGeom prst="rect">
            <a:avLst/>
          </a:prstGeom>
          <a:noFill/>
          <a:ln/>
        </p:spPr>
        <p:txBody>
          <a:bodyPr wrap="square" rtlCol="0" anchor="t"/>
          <a:lstStyle/>
          <a:p>
            <a:pPr marL="0" indent="0" algn="ctr">
              <a:lnSpc>
                <a:spcPts val="2650"/>
              </a:lnSpc>
              <a:buNone/>
            </a:pPr>
            <a:r>
              <a:rPr lang="en-US" sz="2120" b="1" dirty="0">
                <a:solidFill>
                  <a:srgbClr val="60A9FF"/>
                </a:solidFill>
                <a:latin typeface="Barlow" pitchFamily="34" charset="0"/>
                <a:ea typeface="Barlow" pitchFamily="34" charset="-122"/>
                <a:cs typeface="Barlow" pitchFamily="34" charset="-120"/>
              </a:rPr>
              <a:t>Integration with Virtual Reality:</a:t>
            </a:r>
            <a:endParaRPr lang="en-US" sz="2120" dirty="0"/>
          </a:p>
        </p:txBody>
      </p:sp>
      <p:sp>
        <p:nvSpPr>
          <p:cNvPr id="7" name="Text 4"/>
          <p:cNvSpPr/>
          <p:nvPr/>
        </p:nvSpPr>
        <p:spPr>
          <a:xfrm>
            <a:off x="1929765" y="4879777"/>
            <a:ext cx="3374946" cy="2067401"/>
          </a:xfrm>
          <a:prstGeom prst="rect">
            <a:avLst/>
          </a:prstGeom>
          <a:noFill/>
          <a:ln/>
        </p:spPr>
        <p:txBody>
          <a:bodyPr wrap="square" rtlCol="0" anchor="t"/>
          <a:lstStyle/>
          <a:p>
            <a:pPr marL="0" indent="0" algn="l">
              <a:lnSpc>
                <a:spcPts val="2714"/>
              </a:lnSpc>
              <a:buNone/>
            </a:pPr>
            <a:r>
              <a:rPr lang="en-US" sz="1696" dirty="0">
                <a:solidFill>
                  <a:srgbClr val="EEEFF5"/>
                </a:solidFill>
                <a:latin typeface="Montserrat" pitchFamily="34" charset="0"/>
                <a:ea typeface="Montserrat" pitchFamily="34" charset="-122"/>
                <a:cs typeface="Montserrat" pitchFamily="34" charset="-120"/>
              </a:rPr>
              <a:t>NFTs have the potential to enhance virtual reality experiences by allowing users to own, trade, and showcase virtual assets within immersive environments.</a:t>
            </a:r>
            <a:endParaRPr lang="en-US" sz="1696" dirty="0"/>
          </a:p>
        </p:txBody>
      </p:sp>
      <p:pic>
        <p:nvPicPr>
          <p:cNvPr id="8" name="Image 1" descr="preencoded.png"/>
          <p:cNvPicPr>
            <a:picLocks noChangeAspect="1"/>
          </p:cNvPicPr>
          <p:nvPr/>
        </p:nvPicPr>
        <p:blipFill>
          <a:blip r:embed="rId4"/>
          <a:stretch>
            <a:fillRect/>
          </a:stretch>
        </p:blipFill>
        <p:spPr>
          <a:xfrm>
            <a:off x="6302693" y="1697117"/>
            <a:ext cx="2024896" cy="2024896"/>
          </a:xfrm>
          <a:prstGeom prst="rect">
            <a:avLst/>
          </a:prstGeom>
        </p:spPr>
      </p:pic>
      <p:sp>
        <p:nvSpPr>
          <p:cNvPr id="9" name="Text 5"/>
          <p:cNvSpPr/>
          <p:nvPr/>
        </p:nvSpPr>
        <p:spPr>
          <a:xfrm>
            <a:off x="5627727" y="3991213"/>
            <a:ext cx="3374946" cy="673179"/>
          </a:xfrm>
          <a:prstGeom prst="rect">
            <a:avLst/>
          </a:prstGeom>
          <a:noFill/>
          <a:ln/>
        </p:spPr>
        <p:txBody>
          <a:bodyPr wrap="square" rtlCol="0" anchor="t"/>
          <a:lstStyle/>
          <a:p>
            <a:pPr marL="0" indent="0" algn="ctr">
              <a:lnSpc>
                <a:spcPts val="2650"/>
              </a:lnSpc>
              <a:buNone/>
            </a:pPr>
            <a:r>
              <a:rPr lang="en-US" sz="2120" b="1" dirty="0">
                <a:solidFill>
                  <a:srgbClr val="60A9FF"/>
                </a:solidFill>
                <a:latin typeface="Barlow" pitchFamily="34" charset="0"/>
                <a:ea typeface="Barlow" pitchFamily="34" charset="-122"/>
                <a:cs typeface="Barlow" pitchFamily="34" charset="-120"/>
              </a:rPr>
              <a:t>Interoperability and Standards:</a:t>
            </a:r>
            <a:endParaRPr lang="en-US" sz="2120" dirty="0"/>
          </a:p>
        </p:txBody>
      </p:sp>
      <p:sp>
        <p:nvSpPr>
          <p:cNvPr id="10" name="Text 6"/>
          <p:cNvSpPr/>
          <p:nvPr/>
        </p:nvSpPr>
        <p:spPr>
          <a:xfrm>
            <a:off x="5627727" y="4879777"/>
            <a:ext cx="3374946" cy="2411968"/>
          </a:xfrm>
          <a:prstGeom prst="rect">
            <a:avLst/>
          </a:prstGeom>
          <a:noFill/>
          <a:ln/>
        </p:spPr>
        <p:txBody>
          <a:bodyPr wrap="square" rtlCol="0" anchor="t"/>
          <a:lstStyle/>
          <a:p>
            <a:pPr marL="0" indent="0" algn="ctr">
              <a:lnSpc>
                <a:spcPts val="2714"/>
              </a:lnSpc>
              <a:buNone/>
            </a:pPr>
            <a:r>
              <a:rPr lang="en-US" sz="1696" dirty="0">
                <a:solidFill>
                  <a:srgbClr val="EEEFF5"/>
                </a:solidFill>
                <a:latin typeface="Montserrat" pitchFamily="34" charset="0"/>
                <a:ea typeface="Montserrat" pitchFamily="34" charset="-122"/>
                <a:cs typeface="Montserrat" pitchFamily="34" charset="-120"/>
              </a:rPr>
              <a:t>The development of interoperable standards for NFTs will enable seamless transfer and use across different platforms and ecosystems, fostering greater adoption and innovation.</a:t>
            </a:r>
            <a:endParaRPr lang="en-US" sz="1696" dirty="0"/>
          </a:p>
        </p:txBody>
      </p:sp>
      <p:pic>
        <p:nvPicPr>
          <p:cNvPr id="11" name="Image 2" descr="preencoded.png"/>
          <p:cNvPicPr>
            <a:picLocks noChangeAspect="1"/>
          </p:cNvPicPr>
          <p:nvPr/>
        </p:nvPicPr>
        <p:blipFill>
          <a:blip r:embed="rId5"/>
          <a:stretch>
            <a:fillRect/>
          </a:stretch>
        </p:blipFill>
        <p:spPr>
          <a:xfrm>
            <a:off x="10000655" y="1697117"/>
            <a:ext cx="2024896" cy="2024896"/>
          </a:xfrm>
          <a:prstGeom prst="rect">
            <a:avLst/>
          </a:prstGeom>
        </p:spPr>
      </p:pic>
      <p:sp>
        <p:nvSpPr>
          <p:cNvPr id="12" name="Text 7"/>
          <p:cNvSpPr/>
          <p:nvPr/>
        </p:nvSpPr>
        <p:spPr>
          <a:xfrm>
            <a:off x="9325689" y="3991213"/>
            <a:ext cx="3374946" cy="673179"/>
          </a:xfrm>
          <a:prstGeom prst="rect">
            <a:avLst/>
          </a:prstGeom>
          <a:noFill/>
          <a:ln/>
        </p:spPr>
        <p:txBody>
          <a:bodyPr wrap="square" rtlCol="0" anchor="t"/>
          <a:lstStyle/>
          <a:p>
            <a:pPr marL="0" indent="0" algn="ctr">
              <a:lnSpc>
                <a:spcPts val="2650"/>
              </a:lnSpc>
              <a:buNone/>
            </a:pPr>
            <a:r>
              <a:rPr lang="en-US" sz="2120" b="1" dirty="0">
                <a:solidFill>
                  <a:srgbClr val="60A9FF"/>
                </a:solidFill>
                <a:latin typeface="Barlow" pitchFamily="34" charset="0"/>
                <a:ea typeface="Barlow" pitchFamily="34" charset="-122"/>
                <a:cs typeface="Barlow" pitchFamily="34" charset="-120"/>
              </a:rPr>
              <a:t>Integration with Internet of Things (IoT):</a:t>
            </a:r>
            <a:endParaRPr lang="en-US" sz="2120" dirty="0"/>
          </a:p>
        </p:txBody>
      </p:sp>
      <p:sp>
        <p:nvSpPr>
          <p:cNvPr id="13" name="Text 8"/>
          <p:cNvSpPr/>
          <p:nvPr/>
        </p:nvSpPr>
        <p:spPr>
          <a:xfrm>
            <a:off x="9325689" y="4879777"/>
            <a:ext cx="3374946" cy="2756535"/>
          </a:xfrm>
          <a:prstGeom prst="rect">
            <a:avLst/>
          </a:prstGeom>
          <a:noFill/>
          <a:ln/>
        </p:spPr>
        <p:txBody>
          <a:bodyPr wrap="square" rtlCol="0" anchor="t"/>
          <a:lstStyle/>
          <a:p>
            <a:pPr marL="0" indent="0" algn="l">
              <a:lnSpc>
                <a:spcPts val="2714"/>
              </a:lnSpc>
              <a:buNone/>
            </a:pPr>
            <a:r>
              <a:rPr lang="en-US" sz="1696" dirty="0">
                <a:solidFill>
                  <a:srgbClr val="EEEFF5"/>
                </a:solidFill>
                <a:latin typeface="Montserrat" pitchFamily="34" charset="0"/>
                <a:ea typeface="Montserrat" pitchFamily="34" charset="-122"/>
                <a:cs typeface="Montserrat" pitchFamily="34" charset="-120"/>
              </a:rPr>
              <a:t>NFTs can be integrated with IoT devices, enabling unique digital ownership and interactions with physical objects, leading to new possibilities in areas such as smart homes and connected devices.</a:t>
            </a:r>
            <a:endParaRPr lang="en-US" sz="169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1760220" y="801529"/>
            <a:ext cx="4443889"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Conclusion </a:t>
            </a:r>
            <a:endParaRPr lang="en-US" sz="4374" dirty="0"/>
          </a:p>
        </p:txBody>
      </p:sp>
      <p:pic>
        <p:nvPicPr>
          <p:cNvPr id="5" name="Image 0" descr="preencoded.png"/>
          <p:cNvPicPr>
            <a:picLocks noChangeAspect="1"/>
          </p:cNvPicPr>
          <p:nvPr/>
        </p:nvPicPr>
        <p:blipFill>
          <a:blip r:embed="rId3"/>
          <a:stretch>
            <a:fillRect/>
          </a:stretch>
        </p:blipFill>
        <p:spPr>
          <a:xfrm>
            <a:off x="1760220" y="1829157"/>
            <a:ext cx="5388293" cy="3330178"/>
          </a:xfrm>
          <a:prstGeom prst="rect">
            <a:avLst/>
          </a:prstGeom>
        </p:spPr>
      </p:pic>
      <p:sp>
        <p:nvSpPr>
          <p:cNvPr id="6" name="Text 3"/>
          <p:cNvSpPr/>
          <p:nvPr/>
        </p:nvSpPr>
        <p:spPr>
          <a:xfrm>
            <a:off x="1760220" y="5436989"/>
            <a:ext cx="3185160"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Implications and Potential</a:t>
            </a:r>
            <a:endParaRPr lang="en-US" sz="2187" dirty="0"/>
          </a:p>
        </p:txBody>
      </p:sp>
      <p:sp>
        <p:nvSpPr>
          <p:cNvPr id="7" name="Text 4"/>
          <p:cNvSpPr/>
          <p:nvPr/>
        </p:nvSpPr>
        <p:spPr>
          <a:xfrm>
            <a:off x="1760220" y="6006346"/>
            <a:ext cx="5388293" cy="1421606"/>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Reflect on the wider implications of NFTs in transforming ownership, value creation, and digital ecosystems, and envision the endless possibilities that lie ahead.</a:t>
            </a:r>
            <a:endParaRPr lang="en-US" sz="1750" dirty="0"/>
          </a:p>
        </p:txBody>
      </p:sp>
      <p:pic>
        <p:nvPicPr>
          <p:cNvPr id="8" name="Image 1" descr="preencoded.png"/>
          <p:cNvPicPr>
            <a:picLocks noChangeAspect="1"/>
          </p:cNvPicPr>
          <p:nvPr/>
        </p:nvPicPr>
        <p:blipFill>
          <a:blip r:embed="rId4"/>
          <a:stretch>
            <a:fillRect/>
          </a:stretch>
        </p:blipFill>
        <p:spPr>
          <a:xfrm>
            <a:off x="7481768" y="1829157"/>
            <a:ext cx="5388412" cy="3330178"/>
          </a:xfrm>
          <a:prstGeom prst="rect">
            <a:avLst/>
          </a:prstGeom>
        </p:spPr>
      </p:pic>
      <p:sp>
        <p:nvSpPr>
          <p:cNvPr id="9" name="Text 5"/>
          <p:cNvSpPr/>
          <p:nvPr/>
        </p:nvSpPr>
        <p:spPr>
          <a:xfrm>
            <a:off x="7481768" y="5436989"/>
            <a:ext cx="2659380"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Embracing the Future</a:t>
            </a:r>
            <a:endParaRPr lang="en-US" sz="2187" dirty="0"/>
          </a:p>
        </p:txBody>
      </p:sp>
      <p:sp>
        <p:nvSpPr>
          <p:cNvPr id="10" name="Text 6"/>
          <p:cNvSpPr/>
          <p:nvPr/>
        </p:nvSpPr>
        <p:spPr>
          <a:xfrm>
            <a:off x="7481768" y="6006346"/>
            <a:ext cx="5388412" cy="1421606"/>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Encourage individuals and organizations to embrace the potential of NFTs and actively participate in shaping the future of digital ownership and collaboration.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1760220" y="1934885"/>
            <a:ext cx="4443889"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References</a:t>
            </a:r>
            <a:endParaRPr lang="en-US" sz="4374" dirty="0"/>
          </a:p>
        </p:txBody>
      </p:sp>
      <p:sp>
        <p:nvSpPr>
          <p:cNvPr id="5" name="Shape 3"/>
          <p:cNvSpPr/>
          <p:nvPr/>
        </p:nvSpPr>
        <p:spPr>
          <a:xfrm>
            <a:off x="1760220" y="3251240"/>
            <a:ext cx="499943" cy="499943"/>
          </a:xfrm>
          <a:prstGeom prst="roundRect">
            <a:avLst>
              <a:gd name="adj" fmla="val 26667"/>
            </a:avLst>
          </a:prstGeom>
          <a:solidFill>
            <a:srgbClr val="282C32"/>
          </a:solidFill>
          <a:ln/>
        </p:spPr>
        <p:txBody>
          <a:bodyPr/>
          <a:lstStyle/>
          <a:p>
            <a:endParaRPr lang="en-IN"/>
          </a:p>
        </p:txBody>
      </p:sp>
      <p:sp>
        <p:nvSpPr>
          <p:cNvPr id="6" name="Text 4"/>
          <p:cNvSpPr/>
          <p:nvPr/>
        </p:nvSpPr>
        <p:spPr>
          <a:xfrm>
            <a:off x="1952982" y="3292912"/>
            <a:ext cx="11430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1</a:t>
            </a:r>
            <a:endParaRPr lang="en-US" sz="2624" dirty="0"/>
          </a:p>
        </p:txBody>
      </p:sp>
      <p:sp>
        <p:nvSpPr>
          <p:cNvPr id="7" name="Text 5"/>
          <p:cNvSpPr/>
          <p:nvPr/>
        </p:nvSpPr>
        <p:spPr>
          <a:xfrm>
            <a:off x="2482334" y="3323511"/>
            <a:ext cx="10387846" cy="355402"/>
          </a:xfrm>
          <a:prstGeom prst="rect">
            <a:avLst/>
          </a:prstGeom>
          <a:noFill/>
          <a:ln/>
        </p:spPr>
        <p:txBody>
          <a:bodyPr wrap="non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A Review of Non-fungible Tokens Applications in the Real-world and Metaverse​</a:t>
            </a:r>
            <a:endParaRPr lang="en-US" sz="1750" dirty="0"/>
          </a:p>
        </p:txBody>
      </p:sp>
      <p:sp>
        <p:nvSpPr>
          <p:cNvPr id="8" name="Shape 6"/>
          <p:cNvSpPr/>
          <p:nvPr/>
        </p:nvSpPr>
        <p:spPr>
          <a:xfrm>
            <a:off x="1760220" y="4328636"/>
            <a:ext cx="499943" cy="499943"/>
          </a:xfrm>
          <a:prstGeom prst="roundRect">
            <a:avLst>
              <a:gd name="adj" fmla="val 26667"/>
            </a:avLst>
          </a:prstGeom>
          <a:solidFill>
            <a:srgbClr val="282C32"/>
          </a:solidFill>
          <a:ln/>
        </p:spPr>
        <p:txBody>
          <a:bodyPr/>
          <a:lstStyle/>
          <a:p>
            <a:endParaRPr lang="en-IN"/>
          </a:p>
        </p:txBody>
      </p:sp>
      <p:sp>
        <p:nvSpPr>
          <p:cNvPr id="9" name="Text 7"/>
          <p:cNvSpPr/>
          <p:nvPr/>
        </p:nvSpPr>
        <p:spPr>
          <a:xfrm>
            <a:off x="1918692" y="4370308"/>
            <a:ext cx="18288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2</a:t>
            </a:r>
            <a:endParaRPr lang="en-US" sz="2624" dirty="0"/>
          </a:p>
        </p:txBody>
      </p:sp>
      <p:sp>
        <p:nvSpPr>
          <p:cNvPr id="10" name="Text 8"/>
          <p:cNvSpPr/>
          <p:nvPr/>
        </p:nvSpPr>
        <p:spPr>
          <a:xfrm>
            <a:off x="2482334" y="4400907"/>
            <a:ext cx="10387846"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Non-fungible tokens, decentralized autonomous organizations, Web 3.0, and the metaverse in education: From university to metaversity</a:t>
            </a:r>
            <a:endParaRPr lang="en-US" sz="1750" dirty="0"/>
          </a:p>
        </p:txBody>
      </p:sp>
      <p:sp>
        <p:nvSpPr>
          <p:cNvPr id="11" name="Shape 9"/>
          <p:cNvSpPr/>
          <p:nvPr/>
        </p:nvSpPr>
        <p:spPr>
          <a:xfrm>
            <a:off x="1760220" y="5511522"/>
            <a:ext cx="499943" cy="499943"/>
          </a:xfrm>
          <a:prstGeom prst="roundRect">
            <a:avLst>
              <a:gd name="adj" fmla="val 26667"/>
            </a:avLst>
          </a:prstGeom>
          <a:solidFill>
            <a:srgbClr val="282C32"/>
          </a:solidFill>
          <a:ln/>
        </p:spPr>
        <p:txBody>
          <a:bodyPr/>
          <a:lstStyle/>
          <a:p>
            <a:endParaRPr lang="en-IN"/>
          </a:p>
        </p:txBody>
      </p:sp>
      <p:sp>
        <p:nvSpPr>
          <p:cNvPr id="12" name="Text 10"/>
          <p:cNvSpPr/>
          <p:nvPr/>
        </p:nvSpPr>
        <p:spPr>
          <a:xfrm>
            <a:off x="1918692" y="5553194"/>
            <a:ext cx="18288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3</a:t>
            </a:r>
            <a:endParaRPr lang="en-US" sz="2624" dirty="0"/>
          </a:p>
        </p:txBody>
      </p:sp>
      <p:sp>
        <p:nvSpPr>
          <p:cNvPr id="13" name="Text 11"/>
          <p:cNvSpPr/>
          <p:nvPr/>
        </p:nvSpPr>
        <p:spPr>
          <a:xfrm>
            <a:off x="2482334" y="5583793"/>
            <a:ext cx="10387846"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Semantics and Non-Fungible Tokens for Copyright Management on the Metaverse and Beyond</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FFFFFF"/>
      </a:dk1>
      <a:lt1>
        <a:sysClr val="window" lastClr="202020"/>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FFFFFF"/>
      </a:dk1>
      <a:lt1>
        <a:sysClr val="window" lastClr="202020"/>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597</Words>
  <Application>Microsoft Office PowerPoint</Application>
  <PresentationFormat>Custom</PresentationFormat>
  <Paragraphs>62</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Barlow</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Shivam Awasare</cp:lastModifiedBy>
  <cp:revision>3</cp:revision>
  <dcterms:created xsi:type="dcterms:W3CDTF">2023-10-09T17:46:45Z</dcterms:created>
  <dcterms:modified xsi:type="dcterms:W3CDTF">2023-10-09T17:56:58Z</dcterms:modified>
</cp:coreProperties>
</file>